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6" r:id="rId3"/>
    <p:sldId id="317" r:id="rId4"/>
    <p:sldId id="277" r:id="rId5"/>
    <p:sldId id="304" r:id="rId6"/>
    <p:sldId id="303" r:id="rId7"/>
    <p:sldId id="285" r:id="rId8"/>
    <p:sldId id="313" r:id="rId9"/>
    <p:sldId id="306" r:id="rId10"/>
    <p:sldId id="307" r:id="rId11"/>
    <p:sldId id="316" r:id="rId12"/>
    <p:sldId id="301" r:id="rId13"/>
    <p:sldId id="287" r:id="rId14"/>
    <p:sldId id="302" r:id="rId15"/>
    <p:sldId id="290" r:id="rId16"/>
    <p:sldId id="291" r:id="rId17"/>
    <p:sldId id="324" r:id="rId18"/>
    <p:sldId id="318" r:id="rId19"/>
    <p:sldId id="325" r:id="rId20"/>
    <p:sldId id="322" r:id="rId21"/>
    <p:sldId id="323" r:id="rId22"/>
    <p:sldId id="321" r:id="rId23"/>
    <p:sldId id="292" r:id="rId24"/>
    <p:sldId id="319" r:id="rId25"/>
    <p:sldId id="314" r:id="rId26"/>
    <p:sldId id="326" r:id="rId27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E20D"/>
    <a:srgbClr val="38B440"/>
    <a:srgbClr val="34EB0D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05" autoAdjust="0"/>
  </p:normalViewPr>
  <p:slideViewPr>
    <p:cSldViewPr snapToGrid="0" snapToObjects="1">
      <p:cViewPr>
        <p:scale>
          <a:sx n="112" d="100"/>
          <a:sy n="112" d="100"/>
        </p:scale>
        <p:origin x="-1000" y="34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6CDD-D1F7-5D44-8D8E-4A44E39BB3CF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9B4AA-1EA2-6C41-AA68-7AC53802C6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34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07.12.15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2096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95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34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676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812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952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34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47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44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054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C046-B50E-FE4F-94B7-776F2E4B7585}" type="datetime1">
              <a:rPr lang="de-CH" smtClean="0"/>
              <a:t>07.12.15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7700-E2A4-2246-9A22-03A816779BB3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A387-1FD2-6B42-90B5-8804A61BCC8C}" type="datetime1">
              <a:rPr lang="de-CH" smtClean="0"/>
              <a:t>07.12.15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198B-28BB-4D4E-B737-4063F14B5D8F}" type="datetime1">
              <a:rPr lang="de-CH" smtClean="0"/>
              <a:t>07.12.15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07.12.15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5629-5327-A84F-B800-CB5895BC7F5C}" type="datetime1">
              <a:rPr lang="de-CH" smtClean="0"/>
              <a:t>07.12.15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F061-9C64-5548-AF47-B237C272BCF4}" type="datetime1">
              <a:rPr lang="de-CH" smtClean="0"/>
              <a:t>07.12.15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430F1-23D2-E941-90A1-94E0A4A8DDF8}" type="datetime1">
              <a:rPr lang="de-CH" smtClean="0"/>
              <a:t>07.12.15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D812-CA6E-E84E-A0F1-4F66D8F30BD5}" type="datetime1">
              <a:rPr lang="de-CH" smtClean="0"/>
              <a:t>07.12.15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7631156-B643-E54E-BDE1-EF1DCB088244}" type="datetime1">
              <a:rPr lang="de-CH" smtClean="0"/>
              <a:t>07.12.15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3850" y="6383063"/>
            <a:ext cx="1470840" cy="3939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36.png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Julian Surber</a:t>
            </a:r>
            <a:endParaRPr lang="de-CH" b="1" dirty="0"/>
          </a:p>
          <a:p>
            <a:endParaRPr lang="de-CH" dirty="0"/>
          </a:p>
          <a:p>
            <a:r>
              <a:rPr lang="de-CH" dirty="0" smtClean="0"/>
              <a:t>Semester Thesis</a:t>
            </a:r>
            <a:endParaRPr lang="de-CH" dirty="0"/>
          </a:p>
          <a:p>
            <a:r>
              <a:rPr lang="de-CH" dirty="0" err="1"/>
              <a:t>Supervised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smtClean="0"/>
              <a:t>Margarita </a:t>
            </a:r>
            <a:r>
              <a:rPr lang="de-CH" dirty="0" err="1" smtClean="0"/>
              <a:t>Chli</a:t>
            </a:r>
            <a:r>
              <a:rPr lang="de-CH" dirty="0" smtClean="0"/>
              <a:t> &amp; Lucas Pinto Teixeira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742FA-FF09-8444-A608-4CECBAC3AEE3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</a:t>
            </a:r>
            <a:r>
              <a:rPr lang="de-CH" dirty="0" err="1" smtClean="0"/>
              <a:t>generic</a:t>
            </a:r>
            <a:r>
              <a:rPr lang="de-CH" dirty="0" smtClean="0"/>
              <a:t> Visual</a:t>
            </a:r>
            <a:r>
              <a:rPr lang="de-CH" dirty="0"/>
              <a:t>-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smtClean="0"/>
              <a:t>Odometry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973DD-2D51-D34E-A196-C02502F62262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err="1"/>
              <a:t>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58587"/>
              </p:ext>
            </p:extLst>
          </p:nvPr>
        </p:nvGraphicFramePr>
        <p:xfrm>
          <a:off x="1503447" y="2440300"/>
          <a:ext cx="609600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ROVIO</a:t>
                      </a:r>
                      <a:endParaRPr lang="de-DE" dirty="0"/>
                    </a:p>
                  </a:txBody>
                  <a:tcPr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OKVIS</a:t>
                      </a:r>
                      <a:endParaRPr lang="de-DE" dirty="0"/>
                    </a:p>
                  </a:txBody>
                  <a:tcPr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Global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Local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Accuracy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Efficiency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+ </a:t>
                      </a:r>
                      <a:r>
                        <a:rPr lang="de-DE" dirty="0" err="1" smtClean="0"/>
                        <a:t>Practicability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9157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Towards</a:t>
            </a:r>
            <a:r>
              <a:rPr lang="de-CH" dirty="0"/>
              <a:t> n</a:t>
            </a:r>
            <a:r>
              <a:rPr lang="de-CH" dirty="0" smtClean="0"/>
              <a:t>on-</a:t>
            </a:r>
            <a:r>
              <a:rPr lang="de-CH" dirty="0" err="1"/>
              <a:t>t</a:t>
            </a:r>
            <a:r>
              <a:rPr lang="de-CH" dirty="0" err="1" smtClean="0"/>
              <a:t>imesynchronized</a:t>
            </a:r>
            <a:r>
              <a:rPr lang="de-CH" dirty="0" smtClean="0"/>
              <a:t> Hardware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29" y="2113042"/>
            <a:ext cx="3670341" cy="2752756"/>
          </a:xfrm>
          <a:prstGeom prst="rect">
            <a:avLst/>
          </a:prstGeom>
        </p:spPr>
      </p:pic>
      <p:grpSp>
        <p:nvGrpSpPr>
          <p:cNvPr id="14" name="Gruppierung 13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5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3148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97366"/>
            <a:ext cx="8496300" cy="1426818"/>
          </a:xfrm>
        </p:spPr>
        <p:txBody>
          <a:bodyPr/>
          <a:lstStyle/>
          <a:p>
            <a:r>
              <a:rPr lang="de-DE" dirty="0" smtClean="0"/>
              <a:t>Dynamics: 1.5 m/s, 1 </a:t>
            </a:r>
            <a:r>
              <a:rPr lang="de-DE" dirty="0" err="1" smtClean="0"/>
              <a:t>rad</a:t>
            </a:r>
            <a:r>
              <a:rPr lang="de-DE" dirty="0" smtClean="0"/>
              <a:t>/s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69" y="1473301"/>
            <a:ext cx="3656229" cy="2670071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>
          <a:xfrm>
            <a:off x="323850" y="5246957"/>
            <a:ext cx="8496300" cy="100813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Non-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endParaRPr lang="de-DE" dirty="0" smtClean="0"/>
          </a:p>
          <a:p>
            <a:r>
              <a:rPr lang="de-DE" dirty="0" err="1" smtClean="0"/>
              <a:t>Vi</a:t>
            </a:r>
            <a:r>
              <a:rPr lang="de-DE" dirty="0" smtClean="0"/>
              <a:t>-sensor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 smtClean="0"/>
              <a:t>better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9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loopslow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49" y="1592714"/>
            <a:ext cx="3947723" cy="25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609408"/>
            <a:ext cx="5154679" cy="1624702"/>
          </a:xfrm>
        </p:spPr>
        <p:txBody>
          <a:bodyPr/>
          <a:lstStyle/>
          <a:p>
            <a:r>
              <a:rPr lang="en-GB" dirty="0" smtClean="0"/>
              <a:t>Fast, shaky motions</a:t>
            </a:r>
          </a:p>
          <a:p>
            <a:r>
              <a:rPr lang="en-GB" dirty="0" smtClean="0"/>
              <a:t>Dynamics: 2.5 m/s, 5 rad/s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66D0-4291-8D47-8B9B-D30E749BA104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/>
              <a:t>D</a:t>
            </a:r>
            <a:r>
              <a:rPr lang="de-DE" dirty="0" smtClean="0"/>
              <a:t>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fast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39" y="1473301"/>
            <a:ext cx="4278960" cy="2670071"/>
          </a:xfrm>
          <a:prstGeom prst="rect">
            <a:avLst/>
          </a:prstGeom>
        </p:spPr>
      </p:pic>
      <p:grpSp>
        <p:nvGrpSpPr>
          <p:cNvPr id="13" name="Gruppierung 12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8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" name="loopfast5_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50" y="1592714"/>
            <a:ext cx="3947723" cy="25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9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5036408"/>
            <a:ext cx="7456763" cy="1260677"/>
          </a:xfrm>
        </p:spPr>
        <p:txBody>
          <a:bodyPr/>
          <a:lstStyle/>
          <a:p>
            <a:r>
              <a:rPr lang="de-DE" dirty="0" smtClean="0"/>
              <a:t>Fixing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e</a:t>
            </a:r>
            <a:r>
              <a:rPr lang="de-DE" dirty="0" err="1" smtClean="0"/>
              <a:t>xtrinsics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smtClean="0"/>
              <a:t>ROVIO </a:t>
            </a:r>
            <a:r>
              <a:rPr lang="de-DE" dirty="0" err="1" smtClean="0"/>
              <a:t>performance</a:t>
            </a:r>
            <a:r>
              <a:rPr lang="de-DE" dirty="0" smtClean="0"/>
              <a:t> on non-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/>
              <a:t>D</a:t>
            </a:r>
            <a:r>
              <a:rPr lang="de-DE" dirty="0" smtClean="0"/>
              <a:t>ataset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60" y="1592714"/>
            <a:ext cx="4083538" cy="2548128"/>
          </a:xfrm>
          <a:prstGeom prst="rect">
            <a:avLst/>
          </a:prstGeom>
        </p:spPr>
      </p:pic>
      <p:grpSp>
        <p:nvGrpSpPr>
          <p:cNvPr id="15" name="Gruppierung 14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2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Bild 6" descr="first_image_loopfas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950208" cy="25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0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313406"/>
            <a:ext cx="8496300" cy="3920704"/>
          </a:xfrm>
        </p:spPr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o</a:t>
            </a:r>
            <a:r>
              <a:rPr lang="de-DE" dirty="0" err="1" smtClean="0"/>
              <a:t>ptimization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ROVIO </a:t>
            </a:r>
            <a:r>
              <a:rPr lang="de-DE" dirty="0" err="1" smtClean="0"/>
              <a:t>and</a:t>
            </a:r>
            <a:r>
              <a:rPr lang="de-DE" dirty="0" smtClean="0"/>
              <a:t> OKVIS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Run ROVIO </a:t>
            </a:r>
            <a:r>
              <a:rPr lang="de-DE" dirty="0" err="1" smtClean="0"/>
              <a:t>and</a:t>
            </a:r>
            <a:r>
              <a:rPr lang="de-DE" dirty="0" smtClean="0"/>
              <a:t> OKVIS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, non-</a:t>
            </a:r>
            <a:r>
              <a:rPr lang="de-DE" dirty="0" err="1" smtClean="0"/>
              <a:t>timesynchronized</a:t>
            </a:r>
            <a:r>
              <a:rPr lang="de-DE" dirty="0" smtClean="0"/>
              <a:t> </a:t>
            </a:r>
            <a:r>
              <a:rPr lang="de-DE" dirty="0" err="1"/>
              <a:t>h</a:t>
            </a:r>
            <a:r>
              <a:rPr lang="de-DE" dirty="0" err="1" smtClean="0"/>
              <a:t>ardware</a:t>
            </a: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4C82F-4837-8A40-AC2E-486F81E7B47B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br>
              <a:rPr lang="de-DE" dirty="0" smtClean="0"/>
            </a:br>
            <a:endParaRPr lang="de-DE" dirty="0"/>
          </a:p>
        </p:txBody>
      </p:sp>
      <p:grpSp>
        <p:nvGrpSpPr>
          <p:cNvPr id="13" name="Gruppierung 12"/>
          <p:cNvGrpSpPr/>
          <p:nvPr/>
        </p:nvGrpSpPr>
        <p:grpSpPr>
          <a:xfrm>
            <a:off x="1802932" y="95618"/>
            <a:ext cx="6947666" cy="603502"/>
            <a:chOff x="1802932" y="95618"/>
            <a:chExt cx="6947666" cy="603502"/>
          </a:xfrm>
        </p:grpSpPr>
        <p:grpSp>
          <p:nvGrpSpPr>
            <p:cNvPr id="7" name="Gruppierung 6"/>
            <p:cNvGrpSpPr/>
            <p:nvPr/>
          </p:nvGrpSpPr>
          <p:grpSpPr>
            <a:xfrm>
              <a:off x="1802932" y="95618"/>
              <a:ext cx="6947666" cy="603502"/>
              <a:chOff x="1802932" y="95618"/>
              <a:chExt cx="6947666" cy="603502"/>
            </a:xfrm>
          </p:grpSpPr>
          <p:sp>
            <p:nvSpPr>
              <p:cNvPr id="8" name="Chevron 28"/>
              <p:cNvSpPr/>
              <p:nvPr/>
            </p:nvSpPr>
            <p:spPr>
              <a:xfrm>
                <a:off x="7031827" y="95618"/>
                <a:ext cx="1718771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Outlook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Chevron 28"/>
              <p:cNvSpPr/>
              <p:nvPr/>
            </p:nvSpPr>
            <p:spPr>
              <a:xfrm>
                <a:off x="1802932" y="95871"/>
                <a:ext cx="2762502" cy="603249"/>
              </a:xfrm>
              <a:prstGeom prst="chevr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FFFF"/>
                    </a:solidFill>
                  </a:rPr>
                  <a:t>ROVIO and OKVIS</a:t>
                </a:r>
                <a:endParaRPr lang="en-GB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Chevron 33"/>
            <p:cNvSpPr/>
            <p:nvPr/>
          </p:nvSpPr>
          <p:spPr>
            <a:xfrm>
              <a:off x="7021333" y="95871"/>
              <a:ext cx="1718770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2" name="Chevron 32"/>
            <p:cNvSpPr/>
            <p:nvPr/>
          </p:nvSpPr>
          <p:spPr>
            <a:xfrm>
              <a:off x="4261077" y="95618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0636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4555380"/>
            <a:ext cx="8496300" cy="167872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!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0E70-C7DF-7841-AE53-EF4FA8A5F7D7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 6" descr="Bildschirmfoto 2015-12-02 um 12.11.1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9184"/>
            <a:ext cx="8496300" cy="2107748"/>
          </a:xfrm>
          <a:prstGeom prst="rect">
            <a:avLst/>
          </a:prstGeom>
        </p:spPr>
      </p:pic>
      <p:cxnSp>
        <p:nvCxnSpPr>
          <p:cNvPr id="8" name="Gerade Verbindung 7"/>
          <p:cNvCxnSpPr/>
          <p:nvPr/>
        </p:nvCxnSpPr>
        <p:spPr>
          <a:xfrm>
            <a:off x="3027685" y="145154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6060353" y="145154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807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Bild 6" descr="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61" y="3832995"/>
            <a:ext cx="3794846" cy="2475731"/>
          </a:xfrm>
          <a:prstGeom prst="rect">
            <a:avLst/>
          </a:prstGeom>
        </p:spPr>
      </p:pic>
      <p:pic>
        <p:nvPicPr>
          <p:cNvPr id="8" name="Bild 7" descr="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61" y="1259772"/>
            <a:ext cx="3796652" cy="229302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7" y="925857"/>
            <a:ext cx="911048" cy="421359"/>
          </a:xfrm>
          <a:prstGeom prst="rect">
            <a:avLst/>
          </a:prstGeom>
        </p:spPr>
      </p:pic>
      <p:pic>
        <p:nvPicPr>
          <p:cNvPr id="14" name="Bild 13" descr="rpe_fram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1" y="3336988"/>
            <a:ext cx="2746904" cy="2739252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" y="5657967"/>
            <a:ext cx="1155969" cy="187916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48" y="5247329"/>
            <a:ext cx="1081941" cy="187916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0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7325400" y="1513334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2.5 m /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>
            <a:stCxn id="9" idx="1"/>
          </p:cNvCxnSpPr>
          <p:nvPr/>
        </p:nvCxnSpPr>
        <p:spPr>
          <a:xfrm flipH="1">
            <a:off x="7031827" y="1698000"/>
            <a:ext cx="293573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7325400" y="2432083"/>
            <a:ext cx="1730725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&lt; 1 m /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2" name="Gerade Verbindung mit Pfeil 21"/>
          <p:cNvCxnSpPr>
            <a:stCxn id="21" idx="1"/>
          </p:cNvCxnSpPr>
          <p:nvPr/>
        </p:nvCxnSpPr>
        <p:spPr>
          <a:xfrm flipH="1" flipV="1">
            <a:off x="7031827" y="2613523"/>
            <a:ext cx="293573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325400" y="4124099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 45°  / 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>
            <a:off x="7031828" y="4308765"/>
            <a:ext cx="293572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7325400" y="5480220"/>
            <a:ext cx="172430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  4°   / 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 flipV="1">
            <a:off x="7031828" y="5661660"/>
            <a:ext cx="293572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 30" descr="Bildschirmfoto 2015-12-02 um 12.11.1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8160" b="7221"/>
          <a:stretch/>
        </p:blipFill>
        <p:spPr>
          <a:xfrm>
            <a:off x="418140" y="1259771"/>
            <a:ext cx="1504628" cy="10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079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6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– </a:t>
            </a:r>
            <a:r>
              <a:rPr lang="de-DE" dirty="0" err="1"/>
              <a:t>S</a:t>
            </a:r>
            <a:r>
              <a:rPr lang="de-DE" dirty="0" err="1" smtClean="0"/>
              <a:t>eparated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xes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4" name="Bild 13" descr="aoe_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60" y="1740507"/>
            <a:ext cx="2983276" cy="1861564"/>
          </a:xfrm>
          <a:prstGeom prst="rect">
            <a:avLst/>
          </a:prstGeom>
        </p:spPr>
      </p:pic>
      <p:pic>
        <p:nvPicPr>
          <p:cNvPr id="15" name="Bild 14" descr="aoe_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2" y="1736108"/>
            <a:ext cx="2976228" cy="1857166"/>
          </a:xfrm>
          <a:prstGeom prst="rect">
            <a:avLst/>
          </a:prstGeom>
        </p:spPr>
      </p:pic>
      <p:pic>
        <p:nvPicPr>
          <p:cNvPr id="16" name="Bild 15" descr="ate_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4010611"/>
            <a:ext cx="2976227" cy="1857166"/>
          </a:xfrm>
          <a:prstGeom prst="rect">
            <a:avLst/>
          </a:prstGeom>
        </p:spPr>
      </p:pic>
      <p:pic>
        <p:nvPicPr>
          <p:cNvPr id="17" name="Bild 16" descr="ate_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76" y="4010611"/>
            <a:ext cx="2983276" cy="1861564"/>
          </a:xfrm>
          <a:prstGeom prst="rect">
            <a:avLst/>
          </a:prstGeom>
        </p:spPr>
      </p:pic>
      <p:pic>
        <p:nvPicPr>
          <p:cNvPr id="20" name="Bild 19" descr="ate_z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4" y="4006213"/>
            <a:ext cx="2983276" cy="1861564"/>
          </a:xfrm>
          <a:prstGeom prst="rect">
            <a:avLst/>
          </a:prstGeom>
        </p:spPr>
      </p:pic>
      <p:pic>
        <p:nvPicPr>
          <p:cNvPr id="13" name="Bild 12" descr="aoe_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" y="1736108"/>
            <a:ext cx="2976228" cy="185716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68" y="1319148"/>
            <a:ext cx="911048" cy="4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000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0200-2ACC-B346-9BB9-7512C9B7DB04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37" y="1146160"/>
            <a:ext cx="3826056" cy="2386550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37" y="3625888"/>
            <a:ext cx="3826056" cy="2386550"/>
          </a:xfrm>
          <a:prstGeom prst="rect">
            <a:avLst/>
          </a:prstGeom>
        </p:spPr>
      </p:pic>
      <p:pic>
        <p:nvPicPr>
          <p:cNvPr id="20" name="Bild 19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00" y="923099"/>
            <a:ext cx="911048" cy="421359"/>
          </a:xfrm>
          <a:prstGeom prst="rect">
            <a:avLst/>
          </a:prstGeom>
        </p:spPr>
      </p:pic>
      <p:grpSp>
        <p:nvGrpSpPr>
          <p:cNvPr id="2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7676940" y="1978283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 cm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9" name="Gerade Verbindung mit Pfeil 18"/>
          <p:cNvCxnSpPr>
            <a:stCxn id="18" idx="1"/>
          </p:cNvCxnSpPr>
          <p:nvPr/>
        </p:nvCxnSpPr>
        <p:spPr>
          <a:xfrm flipH="1">
            <a:off x="7383368" y="2162949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676940" y="2432083"/>
            <a:ext cx="1262072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FF"/>
                </a:solidFill>
              </a:rPr>
              <a:t>2</a:t>
            </a:r>
            <a:r>
              <a:rPr lang="de-DE" dirty="0" smtClean="0">
                <a:solidFill>
                  <a:srgbClr val="0000FF"/>
                </a:solidFill>
              </a:rPr>
              <a:t> cm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 flipV="1">
            <a:off x="7383368" y="2432083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7676940" y="4475639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0.6°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>
            <a:off x="7383368" y="4660305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7676940" y="4924549"/>
            <a:ext cx="1300951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0.6°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31" name="Gerade Verbindung mit Pfeil 30"/>
          <p:cNvCxnSpPr>
            <a:stCxn id="30" idx="1"/>
          </p:cNvCxnSpPr>
          <p:nvPr/>
        </p:nvCxnSpPr>
        <p:spPr>
          <a:xfrm flipH="1" flipV="1">
            <a:off x="7383368" y="4924549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Bildschirmfoto 2015-12-02 um 12.11.1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4" r="32525"/>
          <a:stretch/>
        </p:blipFill>
        <p:spPr>
          <a:xfrm>
            <a:off x="414570" y="1264738"/>
            <a:ext cx="1542381" cy="1077779"/>
          </a:xfrm>
          <a:prstGeom prst="rect">
            <a:avLst/>
          </a:prstGeom>
        </p:spPr>
      </p:pic>
      <p:pic>
        <p:nvPicPr>
          <p:cNvPr id="21" name="Bild 20" descr="rpe_frames_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0" y="2432083"/>
            <a:ext cx="2805086" cy="3835374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31" y="5039784"/>
            <a:ext cx="1162274" cy="188941"/>
          </a:xfrm>
          <a:prstGeom prst="rect">
            <a:avLst/>
          </a:prstGeom>
        </p:spPr>
      </p:pic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18" y="4627282"/>
            <a:ext cx="1087842" cy="1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309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  <p:bldP spid="28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CE78-899C-C946-B169-951567590A5D}" type="datetime1">
              <a:rPr lang="en-GB" smtClean="0"/>
              <a:t>07.12.15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Julian Surber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23850" y="3694688"/>
            <a:ext cx="4248150" cy="2539422"/>
          </a:xfrm>
        </p:spPr>
        <p:txBody>
          <a:bodyPr/>
          <a:lstStyle/>
          <a:p>
            <a:r>
              <a:rPr lang="en-GB" dirty="0" smtClean="0"/>
              <a:t>One key challenge: single </a:t>
            </a:r>
            <a:r>
              <a:rPr lang="en-GB" dirty="0"/>
              <a:t>r</a:t>
            </a:r>
            <a:r>
              <a:rPr lang="en-GB" dirty="0" smtClean="0"/>
              <a:t>obot </a:t>
            </a:r>
            <a:r>
              <a:rPr lang="en-GB" dirty="0"/>
              <a:t>l</a:t>
            </a:r>
            <a:r>
              <a:rPr lang="en-GB" dirty="0" smtClean="0"/>
              <a:t>ocalization</a:t>
            </a:r>
          </a:p>
          <a:p>
            <a:endParaRPr lang="en-GB" dirty="0" smtClean="0"/>
          </a:p>
          <a:p>
            <a:r>
              <a:rPr lang="en-GB" dirty="0" smtClean="0"/>
              <a:t>Global and local </a:t>
            </a:r>
            <a:endParaRPr lang="en-GB" dirty="0"/>
          </a:p>
        </p:txBody>
      </p:sp>
      <p:pic>
        <p:nvPicPr>
          <p:cNvPr id="11" name="Bild 10" descr="Bildschirmfoto 2015-12-02 um 12.1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8" y="1278837"/>
            <a:ext cx="8496300" cy="2107748"/>
          </a:xfrm>
          <a:prstGeom prst="rect">
            <a:avLst/>
          </a:prstGeom>
        </p:spPr>
      </p:pic>
      <p:sp>
        <p:nvSpPr>
          <p:cNvPr id="8" name="Inhaltsplatzhalter 9"/>
          <p:cNvSpPr txBox="1">
            <a:spLocks/>
          </p:cNvSpPr>
          <p:nvPr/>
        </p:nvSpPr>
        <p:spPr>
          <a:xfrm>
            <a:off x="4536578" y="3694688"/>
            <a:ext cx="4248150" cy="253942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Visual-inertial </a:t>
            </a:r>
            <a:r>
              <a:rPr lang="en-GB" dirty="0" err="1" smtClean="0"/>
              <a:t>odometry</a:t>
            </a:r>
            <a:endParaRPr lang="en-GB" dirty="0" smtClean="0"/>
          </a:p>
          <a:p>
            <a:pPr lvl="1"/>
            <a:r>
              <a:rPr lang="en-GB" dirty="0"/>
              <a:t>Complementary </a:t>
            </a:r>
            <a:r>
              <a:rPr lang="en-GB" dirty="0" smtClean="0"/>
              <a:t>properties</a:t>
            </a:r>
            <a:endParaRPr lang="en-GB" dirty="0"/>
          </a:p>
          <a:p>
            <a:pPr lvl="1"/>
            <a:r>
              <a:rPr lang="en-GB" dirty="0" smtClean="0"/>
              <a:t>Lightweight </a:t>
            </a:r>
          </a:p>
          <a:p>
            <a:pPr lvl="1"/>
            <a:r>
              <a:rPr lang="en-GB" dirty="0" smtClean="0"/>
              <a:t>Passive</a:t>
            </a:r>
            <a:endParaRPr lang="en-GB" dirty="0"/>
          </a:p>
          <a:p>
            <a:pPr lvl="1"/>
            <a:r>
              <a:rPr lang="en-GB" dirty="0" err="1" smtClean="0"/>
              <a:t>Onboard</a:t>
            </a:r>
            <a:endParaRPr lang="en-GB" dirty="0" smtClean="0"/>
          </a:p>
          <a:p>
            <a:pPr lvl="1"/>
            <a:endParaRPr lang="en-GB" dirty="0" smtClean="0"/>
          </a:p>
        </p:txBody>
      </p:sp>
      <p:cxnSp>
        <p:nvCxnSpPr>
          <p:cNvPr id="7" name="Gerade Verbindung 6"/>
          <p:cNvCxnSpPr/>
          <p:nvPr/>
        </p:nvCxnSpPr>
        <p:spPr>
          <a:xfrm>
            <a:off x="2982325" y="103196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6014993" y="1031963"/>
            <a:ext cx="0" cy="253798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2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B3E5-0311-264B-8D77-87972BEE18CB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Slow Dataset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slow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3" y="1530768"/>
            <a:ext cx="3305776" cy="2414142"/>
          </a:xfrm>
          <a:prstGeom prst="rect">
            <a:avLst/>
          </a:prstGeom>
        </p:spPr>
      </p:pic>
      <p:pic>
        <p:nvPicPr>
          <p:cNvPr id="7" name="Bild 6" descr="slow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79" y="1441809"/>
            <a:ext cx="2826730" cy="1763880"/>
          </a:xfrm>
          <a:prstGeom prst="rect">
            <a:avLst/>
          </a:prstGeom>
        </p:spPr>
      </p:pic>
      <p:pic>
        <p:nvPicPr>
          <p:cNvPr id="8" name="Bild 7" descr="slow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59" y="1430970"/>
            <a:ext cx="2846840" cy="1776428"/>
          </a:xfrm>
          <a:prstGeom prst="rect">
            <a:avLst/>
          </a:prstGeom>
        </p:spPr>
      </p:pic>
      <p:pic>
        <p:nvPicPr>
          <p:cNvPr id="10" name="Bild 9" descr="r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39" y="4079201"/>
            <a:ext cx="2829470" cy="1765589"/>
          </a:xfrm>
          <a:prstGeom prst="rect">
            <a:avLst/>
          </a:prstGeom>
        </p:spPr>
      </p:pic>
      <p:pic>
        <p:nvPicPr>
          <p:cNvPr id="11" name="Bild 10" descr="ro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0" y="4112906"/>
            <a:ext cx="2846840" cy="17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71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29F-8BA2-0C40-9D85-18BEC11CABDC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Fast </a:t>
            </a:r>
            <a:r>
              <a:rPr lang="de-DE" dirty="0" err="1" smtClean="0"/>
              <a:t>dataset</a:t>
            </a:r>
            <a:r>
              <a:rPr lang="de-DE" dirty="0" smtClean="0"/>
              <a:t> – Fixed </a:t>
            </a:r>
            <a:r>
              <a:rPr lang="de-DE" dirty="0" err="1" smtClean="0"/>
              <a:t>Extrinsics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" name="Bild 9" descr="fast_fixed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9" y="1306379"/>
            <a:ext cx="3322126" cy="2073007"/>
          </a:xfrm>
          <a:prstGeom prst="rect">
            <a:avLst/>
          </a:prstGeom>
        </p:spPr>
      </p:pic>
      <p:pic>
        <p:nvPicPr>
          <p:cNvPr id="11" name="Bild 10" descr="fast_fixed_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5" y="1518415"/>
            <a:ext cx="2753890" cy="1718427"/>
          </a:xfrm>
          <a:prstGeom prst="rect">
            <a:avLst/>
          </a:prstGeom>
        </p:spPr>
      </p:pic>
      <p:pic>
        <p:nvPicPr>
          <p:cNvPr id="12" name="Bild 11" descr="fast_fixed_a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0" y="1503977"/>
            <a:ext cx="2753890" cy="1732865"/>
          </a:xfrm>
          <a:prstGeom prst="rect">
            <a:avLst/>
          </a:prstGeom>
        </p:spPr>
      </p:pic>
      <p:pic>
        <p:nvPicPr>
          <p:cNvPr id="13" name="Bild 12" descr="fast_fixed_az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039394"/>
            <a:ext cx="2753888" cy="1718426"/>
          </a:xfrm>
          <a:prstGeom prst="rect">
            <a:avLst/>
          </a:prstGeom>
        </p:spPr>
      </p:pic>
      <p:pic>
        <p:nvPicPr>
          <p:cNvPr id="8" name="Bild 7" descr="fast_r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5" y="4039392"/>
            <a:ext cx="2753890" cy="1718428"/>
          </a:xfrm>
          <a:prstGeom prst="rect">
            <a:avLst/>
          </a:prstGeom>
        </p:spPr>
      </p:pic>
      <p:pic>
        <p:nvPicPr>
          <p:cNvPr id="9" name="Bild 8" descr="fast_ro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5" y="4039394"/>
            <a:ext cx="2753887" cy="17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536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66" y="1592714"/>
            <a:ext cx="3344184" cy="2206936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6" name="Bild 5" descr="euroc_gte_g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714"/>
            <a:ext cx="4449993" cy="43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52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Bild 7" descr="euroc_goe_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" y="1166509"/>
            <a:ext cx="2948774" cy="1840035"/>
          </a:xfrm>
          <a:prstGeom prst="rect">
            <a:avLst/>
          </a:prstGeom>
        </p:spPr>
      </p:pic>
      <p:pic>
        <p:nvPicPr>
          <p:cNvPr id="9" name="Bild 8" descr="euroc_goe_p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3" y="1166510"/>
            <a:ext cx="2948775" cy="1840035"/>
          </a:xfrm>
          <a:prstGeom prst="rect">
            <a:avLst/>
          </a:prstGeom>
        </p:spPr>
      </p:pic>
      <p:pic>
        <p:nvPicPr>
          <p:cNvPr id="10" name="Bild 9" descr="euroc_goe_y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1166511"/>
            <a:ext cx="2941298" cy="1835370"/>
          </a:xfrm>
          <a:prstGeom prst="rect">
            <a:avLst/>
          </a:prstGeom>
        </p:spPr>
      </p:pic>
      <p:pic>
        <p:nvPicPr>
          <p:cNvPr id="11" name="Bild 10" descr="euroc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1575-F9D6-594B-883F-4D5610B85B23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12" name="Bild 11" descr="euroc_gte_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" y="2877361"/>
            <a:ext cx="2948775" cy="1840036"/>
          </a:xfrm>
          <a:prstGeom prst="rect">
            <a:avLst/>
          </a:prstGeom>
        </p:spPr>
      </p:pic>
      <p:pic>
        <p:nvPicPr>
          <p:cNvPr id="13" name="Bild 12" descr="euroc_gte_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2" y="2877360"/>
            <a:ext cx="2948775" cy="1840035"/>
          </a:xfrm>
          <a:prstGeom prst="rect">
            <a:avLst/>
          </a:prstGeom>
        </p:spPr>
      </p:pic>
      <p:pic>
        <p:nvPicPr>
          <p:cNvPr id="14" name="Bild 13" descr="euroc_gte_z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2" y="2877362"/>
            <a:ext cx="2941298" cy="1835370"/>
          </a:xfrm>
          <a:prstGeom prst="rect">
            <a:avLst/>
          </a:prstGeom>
        </p:spPr>
      </p:pic>
      <p:sp>
        <p:nvSpPr>
          <p:cNvPr id="15" name="Inhaltsplatzhalter 1"/>
          <p:cNvSpPr>
            <a:spLocks noGrp="1"/>
          </p:cNvSpPr>
          <p:nvPr>
            <p:ph idx="1"/>
          </p:nvPr>
        </p:nvSpPr>
        <p:spPr>
          <a:xfrm>
            <a:off x="323850" y="2151727"/>
            <a:ext cx="8496300" cy="4418255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/>
              <a:t>A</a:t>
            </a:r>
            <a:r>
              <a:rPr lang="de-DE" dirty="0" err="1" smtClean="0"/>
              <a:t>OE_Yaw</a:t>
            </a:r>
            <a:r>
              <a:rPr lang="de-DE" dirty="0" smtClean="0"/>
              <a:t> = 1 </a:t>
            </a:r>
            <a:r>
              <a:rPr lang="de-DE" dirty="0" err="1" smtClean="0"/>
              <a:t>deg</a:t>
            </a:r>
            <a:r>
              <a:rPr lang="de-DE" dirty="0" smtClean="0"/>
              <a:t> / 50 m</a:t>
            </a:r>
          </a:p>
          <a:p>
            <a:r>
              <a:rPr lang="de-DE" dirty="0"/>
              <a:t>A</a:t>
            </a:r>
            <a:r>
              <a:rPr lang="de-DE" dirty="0" smtClean="0"/>
              <a:t>TE_Z = 5 cm / 50 m (0.1 %)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90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952306"/>
            <a:ext cx="8496300" cy="4281804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/>
              <a:t>R</a:t>
            </a:r>
            <a:r>
              <a:rPr lang="de-DE" dirty="0" smtClean="0"/>
              <a:t>TE = 4 cm / 1 m (4 %</a:t>
            </a:r>
            <a:r>
              <a:rPr lang="de-DE" dirty="0"/>
              <a:t>)	</a:t>
            </a:r>
          </a:p>
          <a:p>
            <a:r>
              <a:rPr lang="de-DE" dirty="0" smtClean="0"/>
              <a:t>ROE </a:t>
            </a:r>
            <a:r>
              <a:rPr lang="de-DE" dirty="0"/>
              <a:t>= 0.6° / 1 m</a:t>
            </a:r>
          </a:p>
          <a:p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E6BF-D84F-A346-B7F9-F34B66C332E4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 ROVIO – </a:t>
            </a:r>
            <a:r>
              <a:rPr lang="de-DE" dirty="0" err="1" smtClean="0"/>
              <a:t>Euroc</a:t>
            </a:r>
            <a:r>
              <a:rPr lang="de-DE" dirty="0" smtClean="0"/>
              <a:t> Data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9" name="Bild 8" descr="euroc_l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592714"/>
            <a:ext cx="3805890" cy="2374876"/>
          </a:xfrm>
          <a:prstGeom prst="rect">
            <a:avLst/>
          </a:prstGeom>
        </p:spPr>
      </p:pic>
      <p:pic>
        <p:nvPicPr>
          <p:cNvPr id="12" name="Bild 11" descr="euroc_l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61" y="1592715"/>
            <a:ext cx="3805890" cy="2374875"/>
          </a:xfrm>
          <a:prstGeom prst="rect">
            <a:avLst/>
          </a:prstGeom>
        </p:spPr>
      </p:pic>
      <p:pic>
        <p:nvPicPr>
          <p:cNvPr id="10" name="Bild 9" descr="euroc_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76" y="4712732"/>
            <a:ext cx="2617448" cy="17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46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5311112"/>
            <a:ext cx="8496300" cy="922998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860E-D7F2-CF48-A58D-98C4E8FD5AD0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r>
              <a:rPr lang="de-DE" dirty="0"/>
              <a:t> </a:t>
            </a:r>
            <a:r>
              <a:rPr lang="de-DE" dirty="0" smtClean="0"/>
              <a:t>/ Features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Euroc</a:t>
            </a:r>
            <a:r>
              <a:rPr lang="de-DE" dirty="0"/>
              <a:t> </a:t>
            </a:r>
            <a:r>
              <a:rPr lang="de-DE" dirty="0" smtClean="0"/>
              <a:t>Data</a:t>
            </a: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1877447" y="1718668"/>
            <a:ext cx="5389106" cy="4243212"/>
            <a:chOff x="1877447" y="1718668"/>
            <a:chExt cx="5389106" cy="4243212"/>
          </a:xfrm>
        </p:grpSpPr>
        <p:pic>
          <p:nvPicPr>
            <p:cNvPr id="7" name="Bild 6" descr="errors_timing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47" y="1718668"/>
              <a:ext cx="5389106" cy="4243212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3389971" y="1836847"/>
              <a:ext cx="2392920" cy="283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77337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BB50-0FE2-524E-9DA1-B61103032928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Towards</a:t>
            </a:r>
            <a:r>
              <a:rPr lang="de-CH" dirty="0" smtClean="0"/>
              <a:t> non-</a:t>
            </a:r>
            <a:r>
              <a:rPr lang="de-CH" dirty="0" err="1" smtClean="0"/>
              <a:t>timesynchronized</a:t>
            </a:r>
            <a:r>
              <a:rPr lang="de-CH" dirty="0" smtClean="0"/>
              <a:t> Hardware</a:t>
            </a: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755899" y="95618"/>
            <a:ext cx="6994699" cy="603502"/>
            <a:chOff x="1755899" y="95618"/>
            <a:chExt cx="6994699" cy="603502"/>
          </a:xfrm>
        </p:grpSpPr>
        <p:sp>
          <p:nvSpPr>
            <p:cNvPr id="16" name="Chevron 28"/>
            <p:cNvSpPr/>
            <p:nvPr/>
          </p:nvSpPr>
          <p:spPr>
            <a:xfrm>
              <a:off x="7031827" y="95618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3"/>
            <p:cNvSpPr/>
            <p:nvPr/>
          </p:nvSpPr>
          <p:spPr>
            <a:xfrm>
              <a:off x="4271573" y="95871"/>
              <a:ext cx="3055524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28"/>
            <p:cNvSpPr/>
            <p:nvPr/>
          </p:nvSpPr>
          <p:spPr>
            <a:xfrm>
              <a:off x="1755899" y="95871"/>
              <a:ext cx="2809535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Bild 6" descr="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60" y="1803286"/>
            <a:ext cx="4748550" cy="4498340"/>
          </a:xfrm>
          <a:prstGeom prst="rect">
            <a:avLst/>
          </a:prstGeom>
        </p:spPr>
      </p:pic>
      <p:pic>
        <p:nvPicPr>
          <p:cNvPr id="8" name="Bild 7" descr="final_twi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59" y="1803286"/>
            <a:ext cx="4748550" cy="450544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46530" y="1269548"/>
            <a:ext cx="849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b="1" dirty="0" err="1" smtClean="0"/>
              <a:t>Artificial</a:t>
            </a:r>
            <a:r>
              <a:rPr lang="de-CH" sz="2800" b="1" dirty="0" smtClean="0"/>
              <a:t> </a:t>
            </a:r>
            <a:r>
              <a:rPr lang="de-CH" sz="2800" b="1" dirty="0" err="1" smtClean="0"/>
              <a:t>bias</a:t>
            </a:r>
            <a:r>
              <a:rPr lang="de-CH" sz="2800" b="1" dirty="0" smtClean="0"/>
              <a:t> </a:t>
            </a:r>
            <a:r>
              <a:rPr lang="de-CH" sz="2800" b="1" dirty="0"/>
              <a:t>on IMU </a:t>
            </a:r>
            <a:r>
              <a:rPr lang="de-CH" sz="2800" b="1" dirty="0" err="1" smtClean="0"/>
              <a:t>timestamp</a:t>
            </a:r>
            <a:r>
              <a:rPr lang="de-CH" sz="2800" b="1" dirty="0" smtClean="0"/>
              <a:t> – </a:t>
            </a:r>
            <a:r>
              <a:rPr lang="de-CH" sz="2800" b="1" dirty="0" err="1" smtClean="0"/>
              <a:t>Euroc</a:t>
            </a:r>
            <a:r>
              <a:rPr lang="de-CH" sz="2800" b="1" dirty="0" smtClean="0"/>
              <a:t> Data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42803671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9842-1FD4-A345-BFC0-A0BF0FC072CF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7" name="Group 1"/>
          <p:cNvGrpSpPr/>
          <p:nvPr/>
        </p:nvGrpSpPr>
        <p:grpSpPr>
          <a:xfrm>
            <a:off x="4261077" y="95618"/>
            <a:ext cx="4489521" cy="603249"/>
            <a:chOff x="5065642" y="63500"/>
            <a:chExt cx="4489521" cy="603249"/>
          </a:xfrm>
        </p:grpSpPr>
        <p:sp>
          <p:nvSpPr>
            <p:cNvPr id="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Chevron 28"/>
          <p:cNvSpPr/>
          <p:nvPr/>
        </p:nvSpPr>
        <p:spPr>
          <a:xfrm>
            <a:off x="1755899" y="95871"/>
            <a:ext cx="2809535" cy="603249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ROVIO and OKVIS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35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6014-5877-6045-B441-CD30C00E96DA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5" name="Bild 14" descr="overview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r="12447" b="56686"/>
          <a:stretch/>
        </p:blipFill>
        <p:spPr>
          <a:xfrm>
            <a:off x="2196247" y="1263770"/>
            <a:ext cx="4751506" cy="3868549"/>
          </a:xfrm>
          <a:prstGeom prst="rect">
            <a:avLst/>
          </a:prstGeom>
        </p:spPr>
      </p:pic>
      <p:pic>
        <p:nvPicPr>
          <p:cNvPr id="10" name="Bild 9" descr="keyframebased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45" y="2335514"/>
            <a:ext cx="2045339" cy="2900906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8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9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6350671" y="5951178"/>
            <a:ext cx="2451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2 </a:t>
            </a:r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IJRR, 2015]</a:t>
            </a:r>
            <a:endParaRPr lang="de-DE" sz="1200" dirty="0"/>
          </a:p>
        </p:txBody>
      </p:sp>
      <p:pic>
        <p:nvPicPr>
          <p:cNvPr id="8" name="Bild 7" descr="filteringbased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7" y="2335514"/>
            <a:ext cx="2045339" cy="290090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023672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5842044" y="282128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/>
              <a:t>2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350671" y="5670109"/>
            <a:ext cx="208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30000" dirty="0" smtClean="0"/>
              <a:t>1 </a:t>
            </a:r>
            <a:r>
              <a:rPr lang="de-DE" sz="1200" dirty="0" smtClean="0"/>
              <a:t>[</a:t>
            </a:r>
            <a:r>
              <a:rPr lang="de-DE" sz="1200" dirty="0" err="1"/>
              <a:t>Blösch</a:t>
            </a:r>
            <a:r>
              <a:rPr lang="de-DE" sz="1200" dirty="0"/>
              <a:t> et al., IROS, 2015] </a:t>
            </a:r>
          </a:p>
        </p:txBody>
      </p:sp>
    </p:spTree>
    <p:extLst>
      <p:ext uri="{BB962C8B-B14F-4D97-AF65-F5344CB8AC3E}">
        <p14:creationId xmlns:p14="http://schemas.microsoft.com/office/powerpoint/2010/main" val="306213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1E05A-089F-5D42-82C8-4018FB5FD66F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ROVIO – Robust Visual </a:t>
            </a:r>
            <a:r>
              <a:rPr lang="de-CH" dirty="0" err="1"/>
              <a:t>Inertial</a:t>
            </a:r>
            <a:r>
              <a:rPr lang="de-CH" dirty="0"/>
              <a:t> </a:t>
            </a:r>
            <a:r>
              <a:rPr lang="de-CH" dirty="0" err="1"/>
              <a:t>Odometry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 </a:t>
            </a:r>
            <a:r>
              <a:rPr lang="de-CH" dirty="0" err="1"/>
              <a:t>Direct</a:t>
            </a:r>
            <a:r>
              <a:rPr lang="de-CH" dirty="0"/>
              <a:t> EKF-</a:t>
            </a:r>
            <a:r>
              <a:rPr lang="de-CH" dirty="0" err="1"/>
              <a:t>Based</a:t>
            </a:r>
            <a:r>
              <a:rPr lang="de-CH" dirty="0"/>
              <a:t> Approach</a:t>
            </a:r>
            <a:endParaRPr lang="de-DE" dirty="0"/>
          </a:p>
        </p:txBody>
      </p:sp>
      <p:pic>
        <p:nvPicPr>
          <p:cNvPr id="10" name="euroc_12s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018695"/>
            <a:ext cx="8496300" cy="3267241"/>
          </a:xfrm>
          <a:prstGeom prst="rect">
            <a:avLst/>
          </a:prstGeom>
        </p:spPr>
      </p:pic>
      <p:grpSp>
        <p:nvGrpSpPr>
          <p:cNvPr id="15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6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7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8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740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E847-C75C-AD44-B907-408B43FC484C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OKVIS – Optimal </a:t>
            </a:r>
            <a:r>
              <a:rPr lang="de-CH" dirty="0" err="1"/>
              <a:t>Keyframe-Based</a:t>
            </a:r>
            <a:r>
              <a:rPr lang="de-CH" dirty="0"/>
              <a:t> </a:t>
            </a:r>
            <a:r>
              <a:rPr lang="de-CH" dirty="0" smtClean="0"/>
              <a:t>VI SLAM</a:t>
            </a:r>
            <a:br>
              <a:rPr lang="de-CH" dirty="0" smtClean="0"/>
            </a:br>
            <a:endParaRPr lang="de-DE" dirty="0"/>
          </a:p>
        </p:txBody>
      </p:sp>
      <p:pic>
        <p:nvPicPr>
          <p:cNvPr id="7" name="okvi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978" y="1592714"/>
            <a:ext cx="6872212" cy="3865346"/>
          </a:xfrm>
        </p:spPr>
      </p:pic>
      <p:grpSp>
        <p:nvGrpSpPr>
          <p:cNvPr id="13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4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6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463978" y="5609928"/>
            <a:ext cx="2438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[</a:t>
            </a:r>
            <a:r>
              <a:rPr lang="de-DE" sz="1200" dirty="0" err="1" smtClean="0"/>
              <a:t>Leutenegger</a:t>
            </a:r>
            <a:r>
              <a:rPr lang="de-DE" sz="1200" dirty="0" smtClean="0"/>
              <a:t> et al., IJRR, 2015]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04126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B070-B63D-AB41-9557-961FE76FE484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> – </a:t>
            </a:r>
            <a:r>
              <a:rPr lang="de-DE" dirty="0"/>
              <a:t>D</a:t>
            </a:r>
            <a:r>
              <a:rPr lang="de-DE" dirty="0" smtClean="0"/>
              <a:t>ata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Bild 6" descr="Bildschirmfoto 2015-12-02 um 13.2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622825"/>
            <a:ext cx="2591091" cy="2057269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23850" y="4408434"/>
            <a:ext cx="8496300" cy="1825676"/>
          </a:xfrm>
        </p:spPr>
        <p:txBody>
          <a:bodyPr/>
          <a:lstStyle/>
          <a:p>
            <a:r>
              <a:rPr lang="de-CH" dirty="0" err="1" smtClean="0"/>
              <a:t>Collected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vi-sensor</a:t>
            </a:r>
            <a:endParaRPr lang="de-CH" dirty="0"/>
          </a:p>
          <a:p>
            <a:r>
              <a:rPr lang="de-CH" dirty="0" smtClean="0"/>
              <a:t>Long </a:t>
            </a:r>
            <a:r>
              <a:rPr lang="de-CH" dirty="0" err="1"/>
              <a:t>t</a:t>
            </a:r>
            <a:r>
              <a:rPr lang="de-CH" dirty="0" err="1" smtClean="0"/>
              <a:t>rajectory</a:t>
            </a:r>
            <a:r>
              <a:rPr lang="de-CH" dirty="0" smtClean="0"/>
              <a:t>: 1200 </a:t>
            </a:r>
            <a:r>
              <a:rPr lang="de-CH" dirty="0" err="1" smtClean="0"/>
              <a:t>meter</a:t>
            </a:r>
            <a:r>
              <a:rPr lang="de-CH" dirty="0" smtClean="0"/>
              <a:t> in 100 </a:t>
            </a:r>
            <a:r>
              <a:rPr lang="de-CH" dirty="0" err="1"/>
              <a:t>l</a:t>
            </a:r>
            <a:r>
              <a:rPr lang="de-CH" dirty="0" err="1" smtClean="0"/>
              <a:t>oops</a:t>
            </a:r>
            <a:endParaRPr lang="de-CH" dirty="0" smtClean="0"/>
          </a:p>
          <a:p>
            <a:r>
              <a:rPr lang="de-CH" dirty="0" smtClean="0"/>
              <a:t>Dynamics: 2 m/s, 3 </a:t>
            </a:r>
            <a:r>
              <a:rPr lang="de-CH" dirty="0" err="1" smtClean="0"/>
              <a:t>rad</a:t>
            </a:r>
            <a:r>
              <a:rPr lang="de-CH" dirty="0" smtClean="0"/>
              <a:t>/s</a:t>
            </a:r>
          </a:p>
        </p:txBody>
      </p:sp>
      <p:pic>
        <p:nvPicPr>
          <p:cNvPr id="2" name="Bild 1" descr="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pic>
        <p:nvPicPr>
          <p:cNvPr id="10" name="Bild 9" descr="2D_okv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44" y="1742380"/>
            <a:ext cx="2745855" cy="2372419"/>
          </a:xfrm>
          <a:prstGeom prst="rect">
            <a:avLst/>
          </a:prstGeom>
        </p:spPr>
      </p:pic>
      <p:pic>
        <p:nvPicPr>
          <p:cNvPr id="24" name="Bild 23" descr="2D_rov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43" y="1742381"/>
            <a:ext cx="2745856" cy="2372419"/>
          </a:xfrm>
          <a:prstGeom prst="rect">
            <a:avLst/>
          </a:prstGeom>
        </p:spPr>
      </p:pic>
      <p:cxnSp>
        <p:nvCxnSpPr>
          <p:cNvPr id="16" name="Gerade Verbindung mit Pfeil 15"/>
          <p:cNvCxnSpPr/>
          <p:nvPr/>
        </p:nvCxnSpPr>
        <p:spPr>
          <a:xfrm flipV="1">
            <a:off x="3406693" y="3285330"/>
            <a:ext cx="434572" cy="2938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760252" y="3453355"/>
            <a:ext cx="82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Start /</a:t>
            </a:r>
          </a:p>
          <a:p>
            <a:r>
              <a:rPr lang="de-DE" sz="1200" dirty="0" err="1" smtClean="0"/>
              <a:t>Endpoint</a:t>
            </a:r>
            <a:endParaRPr lang="de-DE" sz="1200" dirty="0"/>
          </a:p>
        </p:txBody>
      </p:sp>
      <p:grpSp>
        <p:nvGrpSpPr>
          <p:cNvPr id="18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19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0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1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323850" y="3776520"/>
            <a:ext cx="198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[Nikolic et al., ICRA, 2014]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7085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BB69C-C7C4-AE41-80AB-D72EF5FD3F25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Bild 6" descr="a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60" y="3878355"/>
            <a:ext cx="3794846" cy="2475731"/>
          </a:xfrm>
          <a:prstGeom prst="rect">
            <a:avLst/>
          </a:prstGeom>
        </p:spPr>
      </p:pic>
      <p:pic>
        <p:nvPicPr>
          <p:cNvPr id="8" name="Bild 7" descr="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60" y="1305132"/>
            <a:ext cx="3796652" cy="2293027"/>
          </a:xfrm>
          <a:prstGeom prst="rect">
            <a:avLst/>
          </a:prstGeom>
        </p:spPr>
      </p:pic>
      <p:pic>
        <p:nvPicPr>
          <p:cNvPr id="25" name="Bild 24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7" y="959877"/>
            <a:ext cx="911048" cy="421359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0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3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6667699" y="1558694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2.5 m /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>
            <a:stCxn id="9" idx="1"/>
          </p:cNvCxnSpPr>
          <p:nvPr/>
        </p:nvCxnSpPr>
        <p:spPr>
          <a:xfrm flipH="1">
            <a:off x="6374126" y="1743360"/>
            <a:ext cx="293573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6667699" y="2477443"/>
            <a:ext cx="1730725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&lt; 1 m /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2" name="Gerade Verbindung mit Pfeil 21"/>
          <p:cNvCxnSpPr>
            <a:stCxn id="21" idx="1"/>
          </p:cNvCxnSpPr>
          <p:nvPr/>
        </p:nvCxnSpPr>
        <p:spPr>
          <a:xfrm flipH="1" flipV="1">
            <a:off x="6374126" y="2658883"/>
            <a:ext cx="293573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6667699" y="4169459"/>
            <a:ext cx="1724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 45°  /  1000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>
            <a:off x="6374127" y="4354125"/>
            <a:ext cx="293572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6667699" y="5525580"/>
            <a:ext cx="172430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  4°   /  1000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 flipV="1">
            <a:off x="6374127" y="5707020"/>
            <a:ext cx="293572" cy="322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 30" descr="Bildschirmfoto 2015-12-02 um 12.11.1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8160" b="7221"/>
          <a:stretch/>
        </p:blipFill>
        <p:spPr>
          <a:xfrm>
            <a:off x="418140" y="1259771"/>
            <a:ext cx="1504628" cy="10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6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0200-2ACC-B346-9BB9-7512C9B7DB04}" type="datetime1">
              <a:rPr lang="de-CH" smtClean="0"/>
              <a:t>07.12.15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Julian Surber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6" name="Bild 15" descr="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47" y="1423474"/>
            <a:ext cx="3826056" cy="2386550"/>
          </a:xfrm>
          <a:prstGeom prst="rect">
            <a:avLst/>
          </a:prstGeom>
        </p:spPr>
      </p:pic>
      <p:pic>
        <p:nvPicPr>
          <p:cNvPr id="17" name="Bild 16" descr="ro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47" y="3903202"/>
            <a:ext cx="3826056" cy="2386550"/>
          </a:xfrm>
          <a:prstGeom prst="rect">
            <a:avLst/>
          </a:prstGeom>
        </p:spPr>
      </p:pic>
      <p:pic>
        <p:nvPicPr>
          <p:cNvPr id="20" name="Bild 19" descr="Bildschirmfoto 2015-12-03 um 10.27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55" y="1054058"/>
            <a:ext cx="911048" cy="421359"/>
          </a:xfrm>
          <a:prstGeom prst="rect">
            <a:avLst/>
          </a:prstGeom>
        </p:spPr>
      </p:pic>
      <p:grpSp>
        <p:nvGrpSpPr>
          <p:cNvPr id="22" name="Group 1"/>
          <p:cNvGrpSpPr/>
          <p:nvPr/>
        </p:nvGrpSpPr>
        <p:grpSpPr>
          <a:xfrm>
            <a:off x="1787254" y="89267"/>
            <a:ext cx="6963344" cy="609600"/>
            <a:chOff x="2591819" y="57149"/>
            <a:chExt cx="6963344" cy="609600"/>
          </a:xfrm>
        </p:grpSpPr>
        <p:sp>
          <p:nvSpPr>
            <p:cNvPr id="23" name="Chevron 28"/>
            <p:cNvSpPr/>
            <p:nvPr/>
          </p:nvSpPr>
          <p:spPr>
            <a:xfrm>
              <a:off x="7836392" y="63500"/>
              <a:ext cx="1718771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Outlook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4" name="Chevron 32"/>
            <p:cNvSpPr/>
            <p:nvPr/>
          </p:nvSpPr>
          <p:spPr>
            <a:xfrm>
              <a:off x="5065642" y="63500"/>
              <a:ext cx="3075113" cy="603249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Time-Synchronization</a:t>
              </a:r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25" name="Chevron 33"/>
            <p:cNvSpPr/>
            <p:nvPr/>
          </p:nvSpPr>
          <p:spPr>
            <a:xfrm>
              <a:off x="2591819" y="57149"/>
              <a:ext cx="2774251" cy="603249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FFFF"/>
                  </a:solidFill>
                </a:rPr>
                <a:t>ROVIO and OKVIS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6735750" y="2255597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2 cm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9" name="Gerade Verbindung mit Pfeil 18"/>
          <p:cNvCxnSpPr>
            <a:stCxn id="18" idx="1"/>
          </p:cNvCxnSpPr>
          <p:nvPr/>
        </p:nvCxnSpPr>
        <p:spPr>
          <a:xfrm flipH="1">
            <a:off x="6442178" y="2440263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6735750" y="2709397"/>
            <a:ext cx="1262072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FF"/>
                </a:solidFill>
              </a:rPr>
              <a:t>2</a:t>
            </a:r>
            <a:r>
              <a:rPr lang="de-DE" dirty="0" smtClean="0">
                <a:solidFill>
                  <a:srgbClr val="0000FF"/>
                </a:solidFill>
              </a:rPr>
              <a:t> cm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27" name="Gerade Verbindung mit Pfeil 26"/>
          <p:cNvCxnSpPr>
            <a:stCxn id="26" idx="1"/>
          </p:cNvCxnSpPr>
          <p:nvPr/>
        </p:nvCxnSpPr>
        <p:spPr>
          <a:xfrm flipH="1" flipV="1">
            <a:off x="6442178" y="2709397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6735750" y="4752953"/>
            <a:ext cx="1262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0.6° / 1 m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9" name="Gerade Verbindung mit Pfeil 28"/>
          <p:cNvCxnSpPr>
            <a:stCxn id="28" idx="1"/>
          </p:cNvCxnSpPr>
          <p:nvPr/>
        </p:nvCxnSpPr>
        <p:spPr>
          <a:xfrm flipH="1">
            <a:off x="6442178" y="4937619"/>
            <a:ext cx="293572" cy="1846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735750" y="5201863"/>
            <a:ext cx="1300951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0.6° / 1 m</a:t>
            </a:r>
            <a:endParaRPr lang="de-DE" dirty="0">
              <a:solidFill>
                <a:srgbClr val="0000FF"/>
              </a:solidFill>
            </a:endParaRPr>
          </a:p>
        </p:txBody>
      </p:sp>
      <p:cxnSp>
        <p:nvCxnSpPr>
          <p:cNvPr id="31" name="Gerade Verbindung mit Pfeil 30"/>
          <p:cNvCxnSpPr>
            <a:stCxn id="30" idx="1"/>
          </p:cNvCxnSpPr>
          <p:nvPr/>
        </p:nvCxnSpPr>
        <p:spPr>
          <a:xfrm flipH="1" flipV="1">
            <a:off x="6442178" y="5201863"/>
            <a:ext cx="293572" cy="184666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Bildschirmfoto 2015-12-02 um 12.11.1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4" r="32525"/>
          <a:stretch/>
        </p:blipFill>
        <p:spPr>
          <a:xfrm>
            <a:off x="414570" y="1264738"/>
            <a:ext cx="1542381" cy="10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86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PowerPoint_Templat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PowerPoint_Template.potx</Template>
  <TotalTime>0</TotalTime>
  <Words>635</Words>
  <Application>Microsoft Macintosh PowerPoint</Application>
  <PresentationFormat>Bildschirmpräsentation (4:3)</PresentationFormat>
  <Paragraphs>238</Paragraphs>
  <Slides>26</Slides>
  <Notes>12</Notes>
  <HiddenSlides>10</HiddenSlides>
  <MMClips>4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PowerPoint_Template</vt:lpstr>
      <vt:lpstr>Towards generic Visual-Inertial Odometry</vt:lpstr>
      <vt:lpstr> </vt:lpstr>
      <vt:lpstr>PowerPoint-Präsentation</vt:lpstr>
      <vt:lpstr>Overview </vt:lpstr>
      <vt:lpstr>ROVIO – Robust Visual Inertial Odometry Using a Direct EKF-Based Approach</vt:lpstr>
      <vt:lpstr>OKVIS – Optimal Keyframe-Based VI SLAM </vt:lpstr>
      <vt:lpstr>Comparison – Data </vt:lpstr>
      <vt:lpstr>Global Accuracy  </vt:lpstr>
      <vt:lpstr>Local Accuracy </vt:lpstr>
      <vt:lpstr>Results </vt:lpstr>
      <vt:lpstr>Towards non-timesynchronized Hardware </vt:lpstr>
      <vt:lpstr>Slow Dataset </vt:lpstr>
      <vt:lpstr>Fast Dataset </vt:lpstr>
      <vt:lpstr>Fast Dataset – Fixed Extrinsics </vt:lpstr>
      <vt:lpstr>Outlook </vt:lpstr>
      <vt:lpstr>PowerPoint-Präsentation</vt:lpstr>
      <vt:lpstr>Global Accuracy  </vt:lpstr>
      <vt:lpstr>Global Accuracy – Separated Axes   </vt:lpstr>
      <vt:lpstr>Local Accuracy </vt:lpstr>
      <vt:lpstr>Slow Dataset </vt:lpstr>
      <vt:lpstr>Fast dataset – Fixed Extrinsics </vt:lpstr>
      <vt:lpstr>Global Accuracy ROVIO – Euroc Data </vt:lpstr>
      <vt:lpstr>Global Accuracy ROVIO – Euroc Data </vt:lpstr>
      <vt:lpstr>Local Accuracy ROVIO – Euroc Data </vt:lpstr>
      <vt:lpstr>Computational Complexity / Features – Euroc Data</vt:lpstr>
      <vt:lpstr>Towards non-timesynchronized Hardware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Valentin Surber</cp:lastModifiedBy>
  <cp:revision>265</cp:revision>
  <cp:lastPrinted>2013-06-08T11:22:51Z</cp:lastPrinted>
  <dcterms:created xsi:type="dcterms:W3CDTF">2013-05-24T16:23:39Z</dcterms:created>
  <dcterms:modified xsi:type="dcterms:W3CDTF">2015-12-07T10:53:47Z</dcterms:modified>
</cp:coreProperties>
</file>